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37BC-65C0-44DF-89A5-41113459CCDB}" type="datetimeFigureOut">
              <a:rPr lang="nl-NL" smtClean="0"/>
              <a:t>5-2-2013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E463-A11B-422C-B19B-7E8D1181E2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15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37BC-65C0-44DF-89A5-41113459CCDB}" type="datetimeFigureOut">
              <a:rPr lang="nl-NL" smtClean="0"/>
              <a:t>5-2-2013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E463-A11B-422C-B19B-7E8D1181E2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637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37BC-65C0-44DF-89A5-41113459CCDB}" type="datetimeFigureOut">
              <a:rPr lang="nl-NL" smtClean="0"/>
              <a:t>5-2-2013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E463-A11B-422C-B19B-7E8D1181E2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989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37BC-65C0-44DF-89A5-41113459CCDB}" type="datetimeFigureOut">
              <a:rPr lang="nl-NL" smtClean="0"/>
              <a:t>5-2-2013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E463-A11B-422C-B19B-7E8D1181E2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199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37BC-65C0-44DF-89A5-41113459CCDB}" type="datetimeFigureOut">
              <a:rPr lang="nl-NL" smtClean="0"/>
              <a:t>5-2-2013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E463-A11B-422C-B19B-7E8D1181E2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653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37BC-65C0-44DF-89A5-41113459CCDB}" type="datetimeFigureOut">
              <a:rPr lang="nl-NL" smtClean="0"/>
              <a:t>5-2-2013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E463-A11B-422C-B19B-7E8D1181E2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2503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37BC-65C0-44DF-89A5-41113459CCDB}" type="datetimeFigureOut">
              <a:rPr lang="nl-NL" smtClean="0"/>
              <a:t>5-2-2013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E463-A11B-422C-B19B-7E8D1181E2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73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37BC-65C0-44DF-89A5-41113459CCDB}" type="datetimeFigureOut">
              <a:rPr lang="nl-NL" smtClean="0"/>
              <a:t>5-2-2013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E463-A11B-422C-B19B-7E8D1181E2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847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37BC-65C0-44DF-89A5-41113459CCDB}" type="datetimeFigureOut">
              <a:rPr lang="nl-NL" smtClean="0"/>
              <a:t>5-2-2013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E463-A11B-422C-B19B-7E8D1181E2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748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37BC-65C0-44DF-89A5-41113459CCDB}" type="datetimeFigureOut">
              <a:rPr lang="nl-NL" smtClean="0"/>
              <a:t>5-2-2013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E463-A11B-422C-B19B-7E8D1181E2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7870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37BC-65C0-44DF-89A5-41113459CCDB}" type="datetimeFigureOut">
              <a:rPr lang="nl-NL" smtClean="0"/>
              <a:t>5-2-2013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E463-A11B-422C-B19B-7E8D1181E2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81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D37BC-65C0-44DF-89A5-41113459CCDB}" type="datetimeFigureOut">
              <a:rPr lang="nl-NL" smtClean="0"/>
              <a:t>5-2-2013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1E463-A11B-422C-B19B-7E8D1181E2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557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Het Koninkrijk der Nederlanden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Samenvatting 1.1 – 1.3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171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1.2  NL bestuur 1848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Parlementaire democratie </a:t>
            </a:r>
            <a:r>
              <a:rPr lang="nl-NL" dirty="0" smtClean="0">
                <a:sym typeface="Wingdings" pitchFamily="2" charset="2"/>
              </a:rPr>
              <a:t>                       gekozen 1</a:t>
            </a:r>
            <a:r>
              <a:rPr lang="nl-NL" baseline="30000" dirty="0" smtClean="0">
                <a:sym typeface="Wingdings" pitchFamily="2" charset="2"/>
              </a:rPr>
              <a:t>e</a:t>
            </a:r>
            <a:r>
              <a:rPr lang="nl-NL" dirty="0" smtClean="0">
                <a:sym typeface="Wingdings" pitchFamily="2" charset="2"/>
              </a:rPr>
              <a:t> en 2</a:t>
            </a:r>
            <a:r>
              <a:rPr lang="nl-NL" baseline="30000" dirty="0" smtClean="0">
                <a:sym typeface="Wingdings" pitchFamily="2" charset="2"/>
              </a:rPr>
              <a:t>e</a:t>
            </a:r>
            <a:r>
              <a:rPr lang="nl-NL" dirty="0" smtClean="0">
                <a:sym typeface="Wingdings" pitchFamily="2" charset="2"/>
              </a:rPr>
              <a:t> kamer (censuskiesrecht)</a:t>
            </a:r>
          </a:p>
          <a:p>
            <a:endParaRPr lang="nl-NL" dirty="0" smtClean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Constitutionele monarchie  ook koning moet zich houden aan grondwet</a:t>
            </a:r>
          </a:p>
          <a:p>
            <a:endParaRPr lang="nl-NL" dirty="0" smtClean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2</a:t>
            </a:r>
            <a:r>
              <a:rPr lang="nl-NL" baseline="30000" dirty="0" smtClean="0">
                <a:sym typeface="Wingdings" pitchFamily="2" charset="2"/>
              </a:rPr>
              <a:t>e</a:t>
            </a:r>
            <a:r>
              <a:rPr lang="nl-NL" dirty="0" smtClean="0">
                <a:sym typeface="Wingdings" pitchFamily="2" charset="2"/>
              </a:rPr>
              <a:t> kamer rechtstreeks gekozen  meeste macht in NL</a:t>
            </a:r>
          </a:p>
          <a:p>
            <a:r>
              <a:rPr lang="nl-NL" dirty="0" smtClean="0">
                <a:sym typeface="Wingdings" pitchFamily="2" charset="2"/>
              </a:rPr>
              <a:t>1</a:t>
            </a:r>
            <a:r>
              <a:rPr lang="nl-NL" baseline="30000" dirty="0" smtClean="0">
                <a:sym typeface="Wingdings" pitchFamily="2" charset="2"/>
              </a:rPr>
              <a:t>e</a:t>
            </a:r>
            <a:r>
              <a:rPr lang="nl-NL" dirty="0" smtClean="0">
                <a:sym typeface="Wingdings" pitchFamily="2" charset="2"/>
              </a:rPr>
              <a:t> kamer indirect door provinciale staten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0968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1.2  Ministeri</a:t>
            </a:r>
            <a:r>
              <a:rPr lang="nl-NL" dirty="0" smtClean="0">
                <a:cs typeface="Arial" charset="0"/>
              </a:rPr>
              <a:t>ë</a:t>
            </a:r>
            <a:r>
              <a:rPr lang="nl-NL" dirty="0" smtClean="0"/>
              <a:t>le verantwoordelijkheid</a:t>
            </a:r>
            <a:br>
              <a:rPr lang="nl-NL" dirty="0" smtClean="0"/>
            </a:br>
            <a:r>
              <a:rPr lang="nl-NL" dirty="0" smtClean="0"/>
              <a:t>1848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nl-NL" dirty="0" smtClean="0"/>
              <a:t>Ministers moeten verantwoording afleggen voor eigen daden aan 2</a:t>
            </a:r>
            <a:r>
              <a:rPr lang="nl-NL" baseline="30000" dirty="0" smtClean="0"/>
              <a:t>e</a:t>
            </a:r>
            <a:r>
              <a:rPr lang="nl-NL" dirty="0" smtClean="0"/>
              <a:t> kamer en niet mee aan de koning</a:t>
            </a:r>
          </a:p>
          <a:p>
            <a:pPr>
              <a:lnSpc>
                <a:spcPct val="90000"/>
              </a:lnSpc>
            </a:pPr>
            <a:endParaRPr lang="nl-NL" dirty="0" smtClean="0"/>
          </a:p>
          <a:p>
            <a:pPr>
              <a:lnSpc>
                <a:spcPct val="90000"/>
              </a:lnSpc>
            </a:pPr>
            <a:r>
              <a:rPr lang="nl-NL" dirty="0" smtClean="0"/>
              <a:t>Ministers moeten verantwoording afleggen voor daden van koning aan 2</a:t>
            </a:r>
            <a:r>
              <a:rPr lang="nl-NL" baseline="30000" dirty="0" smtClean="0"/>
              <a:t>e</a:t>
            </a:r>
            <a:r>
              <a:rPr lang="nl-NL" dirty="0" smtClean="0"/>
              <a:t> kamer  </a:t>
            </a:r>
            <a:r>
              <a:rPr lang="nl-NL" dirty="0" smtClean="0">
                <a:sym typeface="Wingdings" pitchFamily="2" charset="2"/>
              </a:rPr>
              <a:t>             koning is onschendbaar</a:t>
            </a:r>
            <a:endParaRPr lang="nl-NL" dirty="0" smtClean="0"/>
          </a:p>
          <a:p>
            <a:pPr>
              <a:lnSpc>
                <a:spcPct val="90000"/>
              </a:lnSpc>
            </a:pPr>
            <a:endParaRPr lang="nl-NL" dirty="0" smtClean="0"/>
          </a:p>
          <a:p>
            <a:pPr>
              <a:lnSpc>
                <a:spcPct val="90000"/>
              </a:lnSpc>
            </a:pPr>
            <a:r>
              <a:rPr lang="nl-NL" dirty="0" smtClean="0"/>
              <a:t>Dus koning krijgt minder macht en regering en 2</a:t>
            </a:r>
            <a:r>
              <a:rPr lang="nl-NL" baseline="30000" dirty="0" smtClean="0"/>
              <a:t>e</a:t>
            </a:r>
            <a:r>
              <a:rPr lang="nl-NL" dirty="0" smtClean="0"/>
              <a:t> kamer krijgen meer macht</a:t>
            </a:r>
          </a:p>
          <a:p>
            <a:pPr>
              <a:lnSpc>
                <a:spcPct val="90000"/>
              </a:lnSpc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9385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	</a:t>
            </a:r>
            <a:br>
              <a:rPr lang="nl-NL" dirty="0" smtClean="0"/>
            </a:br>
            <a:r>
              <a:rPr lang="nl-NL" dirty="0" smtClean="0"/>
              <a:t>1.2  1848 </a:t>
            </a:r>
            <a:br>
              <a:rPr lang="nl-NL" dirty="0" smtClean="0"/>
            </a:br>
            <a:r>
              <a:rPr lang="nl-NL" dirty="0" smtClean="0"/>
              <a:t>wetgevende taak  1</a:t>
            </a:r>
            <a:r>
              <a:rPr lang="nl-NL" baseline="30000" dirty="0" smtClean="0"/>
              <a:t>e</a:t>
            </a:r>
            <a:r>
              <a:rPr lang="nl-NL" dirty="0" smtClean="0"/>
              <a:t> en 2</a:t>
            </a:r>
            <a:r>
              <a:rPr lang="nl-NL" baseline="30000" dirty="0" smtClean="0"/>
              <a:t>e</a:t>
            </a:r>
            <a:r>
              <a:rPr lang="nl-NL" dirty="0" smtClean="0"/>
              <a:t> kamer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kamer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Over wetsvoorstellen stemmen in geheel </a:t>
            </a:r>
          </a:p>
          <a:p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nl-NL" dirty="0" smtClean="0"/>
              <a:t>2</a:t>
            </a:r>
            <a:r>
              <a:rPr lang="nl-NL" baseline="30000" dirty="0" smtClean="0"/>
              <a:t>e</a:t>
            </a:r>
            <a:r>
              <a:rPr lang="nl-NL" dirty="0" smtClean="0"/>
              <a:t> kamer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Over wetsvoorstellen stemmen</a:t>
            </a:r>
          </a:p>
          <a:p>
            <a:r>
              <a:rPr lang="nl-NL" dirty="0" smtClean="0"/>
              <a:t>Recht van initiatief</a:t>
            </a:r>
          </a:p>
          <a:p>
            <a:r>
              <a:rPr lang="nl-NL" dirty="0" smtClean="0"/>
              <a:t>Recht van amendement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7180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1.2  1848 </a:t>
            </a:r>
            <a:br>
              <a:rPr lang="nl-NL" dirty="0" smtClean="0"/>
            </a:br>
            <a:r>
              <a:rPr lang="nl-NL" dirty="0" smtClean="0"/>
              <a:t>controlerende  taak  1</a:t>
            </a:r>
            <a:r>
              <a:rPr lang="nl-NL" baseline="30000" dirty="0" smtClean="0"/>
              <a:t>e</a:t>
            </a:r>
            <a:r>
              <a:rPr lang="nl-NL" dirty="0" smtClean="0"/>
              <a:t> en 2</a:t>
            </a:r>
            <a:r>
              <a:rPr lang="nl-NL" baseline="30000" dirty="0" smtClean="0"/>
              <a:t>e</a:t>
            </a:r>
            <a:r>
              <a:rPr lang="nl-NL" dirty="0" smtClean="0"/>
              <a:t> kamer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kamer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Recht van budget</a:t>
            </a:r>
          </a:p>
          <a:p>
            <a:r>
              <a:rPr lang="nl-NL" dirty="0" smtClean="0"/>
              <a:t>Recht van enquête</a:t>
            </a:r>
          </a:p>
          <a:p>
            <a:r>
              <a:rPr lang="nl-NL" dirty="0" smtClean="0"/>
              <a:t>Recht van interpellatie</a:t>
            </a:r>
          </a:p>
          <a:p>
            <a:r>
              <a:rPr lang="nl-NL" dirty="0" smtClean="0"/>
              <a:t>Recht van vragen</a:t>
            </a:r>
          </a:p>
          <a:p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nl-NL" dirty="0" smtClean="0"/>
              <a:t>2</a:t>
            </a:r>
            <a:r>
              <a:rPr lang="nl-NL" baseline="30000" dirty="0" smtClean="0"/>
              <a:t>e</a:t>
            </a:r>
            <a:r>
              <a:rPr lang="nl-NL" dirty="0" smtClean="0"/>
              <a:t> kamer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Recht van budget</a:t>
            </a:r>
          </a:p>
          <a:p>
            <a:r>
              <a:rPr lang="nl-NL" dirty="0" smtClean="0"/>
              <a:t>Recht van enquête</a:t>
            </a:r>
          </a:p>
          <a:p>
            <a:r>
              <a:rPr lang="nl-NL" dirty="0" smtClean="0"/>
              <a:t>Recht van interpellatie</a:t>
            </a:r>
          </a:p>
          <a:p>
            <a:r>
              <a:rPr lang="nl-NL" dirty="0" smtClean="0"/>
              <a:t>Recht van vragen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3762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      			1.2  1848   				Grondrechten in de grondwet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nl-NL" dirty="0" smtClean="0"/>
              <a:t>Klassieke grondrechten  </a:t>
            </a:r>
            <a:r>
              <a:rPr lang="nl-NL" dirty="0" smtClean="0">
                <a:sym typeface="Wingdings" pitchFamily="2" charset="2"/>
              </a:rPr>
              <a:t></a:t>
            </a:r>
            <a:endParaRPr lang="nl-NL" dirty="0" smtClean="0"/>
          </a:p>
          <a:p>
            <a:pPr>
              <a:lnSpc>
                <a:spcPct val="90000"/>
              </a:lnSpc>
            </a:pPr>
            <a:r>
              <a:rPr lang="nl-NL" dirty="0" smtClean="0"/>
              <a:t>= Vrijheidsrechten en bescherming </a:t>
            </a:r>
            <a:r>
              <a:rPr lang="nl-NL" b="1" dirty="0" smtClean="0"/>
              <a:t>tegen</a:t>
            </a:r>
            <a:r>
              <a:rPr lang="nl-NL" dirty="0" smtClean="0"/>
              <a:t> overheid,</a:t>
            </a:r>
          </a:p>
          <a:p>
            <a:pPr>
              <a:lnSpc>
                <a:spcPct val="90000"/>
              </a:lnSpc>
            </a:pPr>
            <a:r>
              <a:rPr lang="nl-NL" dirty="0" smtClean="0"/>
              <a:t>Gelijke behandeling</a:t>
            </a:r>
          </a:p>
          <a:p>
            <a:pPr>
              <a:lnSpc>
                <a:spcPct val="90000"/>
              </a:lnSpc>
            </a:pPr>
            <a:r>
              <a:rPr lang="nl-NL" dirty="0"/>
              <a:t>G</a:t>
            </a:r>
            <a:r>
              <a:rPr lang="nl-NL" dirty="0" smtClean="0"/>
              <a:t>odsdienstvrijheid</a:t>
            </a:r>
          </a:p>
          <a:p>
            <a:pPr>
              <a:lnSpc>
                <a:spcPct val="90000"/>
              </a:lnSpc>
            </a:pPr>
            <a:r>
              <a:rPr lang="nl-NL" dirty="0" smtClean="0"/>
              <a:t>Kiesrecht</a:t>
            </a:r>
          </a:p>
          <a:p>
            <a:pPr>
              <a:lnSpc>
                <a:spcPct val="90000"/>
              </a:lnSpc>
            </a:pPr>
            <a:r>
              <a:rPr lang="nl-NL" dirty="0" smtClean="0"/>
              <a:t>Meningsuiting </a:t>
            </a:r>
          </a:p>
          <a:p>
            <a:pPr>
              <a:lnSpc>
                <a:spcPct val="90000"/>
              </a:lnSpc>
            </a:pPr>
            <a:r>
              <a:rPr lang="nl-NL" dirty="0" smtClean="0"/>
              <a:t>Vergadering en vergadering</a:t>
            </a:r>
          </a:p>
          <a:p>
            <a:pPr>
              <a:lnSpc>
                <a:spcPct val="90000"/>
              </a:lnSpc>
            </a:pPr>
            <a:r>
              <a:rPr lang="nl-NL" dirty="0" smtClean="0"/>
              <a:t>Drukpers</a:t>
            </a:r>
          </a:p>
          <a:p>
            <a:pPr>
              <a:lnSpc>
                <a:spcPct val="90000"/>
              </a:lnSpc>
            </a:pPr>
            <a:r>
              <a:rPr lang="nl-NL" dirty="0" smtClean="0"/>
              <a:t>Onderwijs </a:t>
            </a:r>
          </a:p>
          <a:p>
            <a:pPr>
              <a:lnSpc>
                <a:spcPct val="90000"/>
              </a:lnSpc>
            </a:pPr>
            <a:r>
              <a:rPr lang="nl-NL" dirty="0" smtClean="0"/>
              <a:t>Stichten vakbonden</a:t>
            </a:r>
          </a:p>
          <a:p>
            <a:pPr>
              <a:lnSpc>
                <a:spcPct val="90000"/>
              </a:lnSpc>
            </a:pPr>
            <a:r>
              <a:rPr lang="nl-NL" dirty="0" smtClean="0"/>
              <a:t>Betoging = demonstratie </a:t>
            </a:r>
            <a:r>
              <a:rPr lang="nl-NL" dirty="0" smtClean="0"/>
              <a:t>(vanaf 20</a:t>
            </a:r>
            <a:r>
              <a:rPr lang="nl-NL" baseline="30000" dirty="0" smtClean="0"/>
              <a:t>e</a:t>
            </a:r>
            <a:r>
              <a:rPr lang="nl-NL" dirty="0" smtClean="0"/>
              <a:t> eeuw)</a:t>
            </a:r>
          </a:p>
        </p:txBody>
      </p:sp>
    </p:spTree>
    <p:extLst>
      <p:ext uri="{BB962C8B-B14F-4D97-AF65-F5344CB8AC3E}">
        <p14:creationId xmlns:p14="http://schemas.microsoft.com/office/powerpoint/2010/main" val="1981659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1.2  1848</a:t>
            </a:r>
            <a:br>
              <a:rPr lang="nl-NL" dirty="0" smtClean="0"/>
            </a:br>
            <a:r>
              <a:rPr lang="nl-NL" dirty="0" smtClean="0"/>
              <a:t>Scheiding van kerk en staat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Overheid mag zich niet met geloofszaken bemoeien</a:t>
            </a:r>
          </a:p>
          <a:p>
            <a:r>
              <a:rPr lang="nl-NL" dirty="0" smtClean="0"/>
              <a:t>Overheid mag geen enkel geloof bevoordelen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4392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1.3  1848</a:t>
            </a:r>
            <a:br>
              <a:rPr lang="nl-NL" dirty="0" smtClean="0"/>
            </a:br>
            <a:r>
              <a:rPr lang="nl-NL" dirty="0" smtClean="0"/>
              <a:t>Nederland = rechtsstaat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Iedereen is gelijk voor de wet</a:t>
            </a:r>
          </a:p>
          <a:p>
            <a:r>
              <a:rPr lang="nl-NL" dirty="0" smtClean="0"/>
              <a:t>De wet geldt voor iedereen</a:t>
            </a:r>
          </a:p>
          <a:p>
            <a:r>
              <a:rPr lang="nl-NL" dirty="0" smtClean="0"/>
              <a:t>Rechters en bestuurders moeten zich aan de wet houden</a:t>
            </a:r>
          </a:p>
          <a:p>
            <a:r>
              <a:rPr lang="nl-NL" dirty="0" smtClean="0"/>
              <a:t>Burger wordt geacht de wet te kennen</a:t>
            </a:r>
          </a:p>
          <a:p>
            <a:r>
              <a:rPr lang="nl-NL" dirty="0" smtClean="0"/>
              <a:t>Rechters zijn onafhankelijk van regering en parlement = onafhankelijke rechtspraak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585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1.3 Burgers in conflict met de overheid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Overheid moet zich houden aan:</a:t>
            </a:r>
          </a:p>
          <a:p>
            <a:r>
              <a:rPr lang="nl-NL" dirty="0" smtClean="0"/>
              <a:t>Beginselen van behoorlijk bestuur</a:t>
            </a:r>
          </a:p>
          <a:p>
            <a:endParaRPr lang="nl-NL" dirty="0" smtClean="0"/>
          </a:p>
          <a:p>
            <a:r>
              <a:rPr lang="nl-NL" dirty="0" smtClean="0"/>
              <a:t>Burgers worden door de wet tegen de overheid beschermd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7029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1.3  Burgers tegen de overheid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457200" y="1628799"/>
            <a:ext cx="4040188" cy="546075"/>
          </a:xfrm>
        </p:spPr>
        <p:txBody>
          <a:bodyPr>
            <a:normAutofit fontScale="25000" lnSpcReduction="20000"/>
          </a:bodyPr>
          <a:lstStyle/>
          <a:p>
            <a:endParaRPr lang="nl-NL" dirty="0" smtClean="0"/>
          </a:p>
          <a:p>
            <a:pPr algn="ctr"/>
            <a:r>
              <a:rPr lang="nl-NL" sz="11200" dirty="0" smtClean="0"/>
              <a:t>Klachten</a:t>
            </a:r>
          </a:p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Bellen of schrijven</a:t>
            </a:r>
          </a:p>
          <a:p>
            <a:r>
              <a:rPr lang="nl-NL" dirty="0" smtClean="0"/>
              <a:t>Nationale ombudsman</a:t>
            </a:r>
          </a:p>
          <a:p>
            <a:r>
              <a:rPr lang="nl-NL" dirty="0" smtClean="0"/>
              <a:t>Meldpunt gemeenten</a:t>
            </a:r>
          </a:p>
          <a:p>
            <a:r>
              <a:rPr lang="nl-NL" dirty="0" smtClean="0"/>
              <a:t>De rechter</a:t>
            </a:r>
          </a:p>
          <a:p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 lnSpcReduction="20000"/>
          </a:bodyPr>
          <a:lstStyle/>
          <a:p>
            <a:endParaRPr lang="nl-NL" dirty="0" smtClean="0"/>
          </a:p>
          <a:p>
            <a:endParaRPr lang="nl-NL" dirty="0"/>
          </a:p>
          <a:p>
            <a:pPr algn="ctr"/>
            <a:r>
              <a:rPr lang="nl-NL" sz="11200" dirty="0" smtClean="0"/>
              <a:t>Acties</a:t>
            </a:r>
          </a:p>
          <a:p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Publiciteit zoeken</a:t>
            </a:r>
          </a:p>
          <a:p>
            <a:r>
              <a:rPr lang="nl-NL" dirty="0" smtClean="0"/>
              <a:t>Verzoekschrift = Petitie aanbieden</a:t>
            </a:r>
          </a:p>
          <a:p>
            <a:r>
              <a:rPr lang="nl-NL" dirty="0" smtClean="0"/>
              <a:t>Demonstratie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1099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1.3  De Rechtszaak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Officier van Justitie  </a:t>
            </a:r>
            <a:r>
              <a:rPr lang="nl-NL" dirty="0" smtClean="0">
                <a:sym typeface="Wingdings" pitchFamily="2" charset="2"/>
              </a:rPr>
              <a:t></a:t>
            </a:r>
          </a:p>
          <a:p>
            <a:r>
              <a:rPr lang="nl-NL" dirty="0" smtClean="0">
                <a:sym typeface="Wingdings" pitchFamily="2" charset="2"/>
              </a:rPr>
              <a:t>In dienst van Ministerie van Justitie  </a:t>
            </a:r>
          </a:p>
          <a:p>
            <a:r>
              <a:rPr lang="nl-NL" dirty="0" smtClean="0">
                <a:sym typeface="Wingdings" pitchFamily="2" charset="2"/>
              </a:rPr>
              <a:t>Leider van politieonderzoek naar misdrijven</a:t>
            </a:r>
          </a:p>
          <a:p>
            <a:r>
              <a:rPr lang="nl-NL" dirty="0" smtClean="0">
                <a:sym typeface="Wingdings" pitchFamily="2" charset="2"/>
              </a:rPr>
              <a:t>Treedt op als openbare aanklager bij rechtszaken  </a:t>
            </a:r>
          </a:p>
          <a:p>
            <a:r>
              <a:rPr lang="nl-NL" dirty="0" smtClean="0">
                <a:sym typeface="Wingdings" pitchFamily="2" charset="2"/>
              </a:rPr>
              <a:t>Probeert schuld te bewijzen en eist een straf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997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1.1 De Republiek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1588 -1795 </a:t>
            </a:r>
            <a:r>
              <a:rPr lang="nl-NL" b="1" dirty="0" smtClean="0"/>
              <a:t>Republiek </a:t>
            </a:r>
            <a:r>
              <a:rPr lang="nl-NL" dirty="0" smtClean="0"/>
              <a:t>der 7 Verenigde Nederlanden  </a:t>
            </a:r>
            <a:r>
              <a:rPr lang="nl-NL" dirty="0" smtClean="0">
                <a:sym typeface="Wingdings" pitchFamily="2" charset="2"/>
              </a:rPr>
              <a:t></a:t>
            </a:r>
          </a:p>
          <a:p>
            <a:r>
              <a:rPr lang="nl-NL" dirty="0" smtClean="0">
                <a:sym typeface="Wingdings" pitchFamily="2" charset="2"/>
              </a:rPr>
              <a:t>Geregeerd door regenten en stadhouder</a:t>
            </a:r>
          </a:p>
          <a:p>
            <a:r>
              <a:rPr lang="nl-NL" dirty="0" smtClean="0">
                <a:sym typeface="Wingdings" pitchFamily="2" charset="2"/>
              </a:rPr>
              <a:t>Stadhouder = opperbevelhebber leger en vloot   </a:t>
            </a:r>
          </a:p>
          <a:p>
            <a:r>
              <a:rPr lang="nl-NL" dirty="0" smtClean="0">
                <a:sym typeface="Wingdings" pitchFamily="2" charset="2"/>
              </a:rPr>
              <a:t>Altijd uit familie van Oranje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7953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1.3  De Rechtszaak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Advocaat verdedigt verdachte</a:t>
            </a:r>
          </a:p>
          <a:p>
            <a:endParaRPr lang="nl-NL" dirty="0" smtClean="0"/>
          </a:p>
          <a:p>
            <a:r>
              <a:rPr lang="nl-NL" dirty="0" smtClean="0"/>
              <a:t>Rechter bepaalt schuldig en onschuldig</a:t>
            </a:r>
          </a:p>
          <a:p>
            <a:r>
              <a:rPr lang="nl-NL" dirty="0" smtClean="0"/>
              <a:t>Rechter bepaalt hoogte straf = vonnis</a:t>
            </a:r>
          </a:p>
          <a:p>
            <a:endParaRPr lang="nl-NL" dirty="0"/>
          </a:p>
          <a:p>
            <a:r>
              <a:rPr lang="nl-NL" dirty="0" smtClean="0"/>
              <a:t>Mogelijkheid tot hoger beroep voor verdachte en officier van justitie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2399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1.3  Sociale grondrechten</a:t>
            </a:r>
            <a:br>
              <a:rPr lang="nl-NL" dirty="0"/>
            </a:br>
            <a:r>
              <a:rPr lang="nl-NL" dirty="0"/>
              <a:t>1983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nl-NL" dirty="0" smtClean="0"/>
              <a:t>Sociale grondrechten</a:t>
            </a:r>
          </a:p>
          <a:p>
            <a:pPr>
              <a:lnSpc>
                <a:spcPct val="90000"/>
              </a:lnSpc>
            </a:pPr>
            <a:r>
              <a:rPr lang="nl-NL" dirty="0" smtClean="0"/>
              <a:t>= zorgrechten en bescherming </a:t>
            </a:r>
            <a:r>
              <a:rPr lang="nl-NL" b="1" dirty="0" smtClean="0"/>
              <a:t>door</a:t>
            </a:r>
            <a:r>
              <a:rPr lang="nl-NL" dirty="0" smtClean="0"/>
              <a:t> de overheid = recht op </a:t>
            </a:r>
            <a:r>
              <a:rPr lang="nl-NL" dirty="0" smtClean="0"/>
              <a:t>bestaanszekerheid via sociale wetten</a:t>
            </a:r>
            <a:endParaRPr lang="nl-NL" dirty="0" smtClean="0"/>
          </a:p>
          <a:p>
            <a:pPr>
              <a:lnSpc>
                <a:spcPct val="90000"/>
              </a:lnSpc>
            </a:pPr>
            <a:endParaRPr lang="nl-NL" dirty="0"/>
          </a:p>
          <a:p>
            <a:pPr>
              <a:lnSpc>
                <a:spcPct val="90000"/>
              </a:lnSpc>
            </a:pPr>
            <a:r>
              <a:rPr lang="nl-NL" dirty="0" smtClean="0"/>
              <a:t>Werk </a:t>
            </a:r>
          </a:p>
          <a:p>
            <a:pPr>
              <a:lnSpc>
                <a:spcPct val="90000"/>
              </a:lnSpc>
            </a:pPr>
            <a:r>
              <a:rPr lang="nl-NL" dirty="0" smtClean="0"/>
              <a:t>Minimum </a:t>
            </a:r>
            <a:r>
              <a:rPr lang="nl-NL" dirty="0" smtClean="0"/>
              <a:t>inkomen = bijstand</a:t>
            </a:r>
            <a:endParaRPr lang="nl-NL" dirty="0" smtClean="0"/>
          </a:p>
          <a:p>
            <a:pPr>
              <a:lnSpc>
                <a:spcPct val="90000"/>
              </a:lnSpc>
            </a:pPr>
            <a:r>
              <a:rPr lang="nl-NL" dirty="0" smtClean="0"/>
              <a:t>Milieu beschermen </a:t>
            </a:r>
            <a:r>
              <a:rPr lang="nl-NL" dirty="0" smtClean="0"/>
              <a:t>huisvesting</a:t>
            </a:r>
          </a:p>
          <a:p>
            <a:pPr>
              <a:lnSpc>
                <a:spcPct val="90000"/>
              </a:lnSpc>
            </a:pPr>
            <a:r>
              <a:rPr lang="nl-NL" dirty="0" smtClean="0"/>
              <a:t>Bewoonbaarheid van NL</a:t>
            </a:r>
            <a:endParaRPr lang="nl-NL" dirty="0" smtClean="0"/>
          </a:p>
          <a:p>
            <a:pPr>
              <a:lnSpc>
                <a:spcPct val="90000"/>
              </a:lnSpc>
            </a:pPr>
            <a:r>
              <a:rPr lang="nl-NL" dirty="0" smtClean="0"/>
              <a:t>Medische zorg</a:t>
            </a:r>
          </a:p>
          <a:p>
            <a:pPr>
              <a:lnSpc>
                <a:spcPct val="90000"/>
              </a:lnSpc>
            </a:pPr>
            <a:r>
              <a:rPr lang="nl-NL" dirty="0" smtClean="0"/>
              <a:t>Onderwijs voor 10 jaar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0867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1.3  Referendum</a:t>
            </a:r>
            <a:br>
              <a:rPr lang="nl-NL" dirty="0" smtClean="0"/>
            </a:br>
            <a:r>
              <a:rPr lang="nl-NL" dirty="0" smtClean="0"/>
              <a:t>2001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Referendum = volkstemming over een wet</a:t>
            </a:r>
          </a:p>
          <a:p>
            <a:endParaRPr lang="nl-NL" dirty="0"/>
          </a:p>
          <a:p>
            <a:r>
              <a:rPr lang="nl-NL" dirty="0" smtClean="0"/>
              <a:t>Raadgevend referendum = regering is niet verplicht om uitkomst van stemming op te volgen</a:t>
            </a:r>
          </a:p>
          <a:p>
            <a:r>
              <a:rPr lang="nl-NL" dirty="0" smtClean="0"/>
              <a:t>Correctief referendum = regering is verplicht uitkomst stemming op te volgen</a:t>
            </a:r>
          </a:p>
          <a:p>
            <a:endParaRPr lang="nl-NL" dirty="0"/>
          </a:p>
          <a:p>
            <a:r>
              <a:rPr lang="nl-NL" dirty="0" smtClean="0"/>
              <a:t>In NL is alleen raadgevend referendum</a:t>
            </a:r>
          </a:p>
        </p:txBody>
      </p:sp>
    </p:spTree>
    <p:extLst>
      <p:ext uri="{BB962C8B-B14F-4D97-AF65-F5344CB8AC3E}">
        <p14:creationId xmlns:p14="http://schemas.microsoft.com/office/powerpoint/2010/main" val="953762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1.1  Franse Tijd</a:t>
            </a:r>
            <a:br>
              <a:rPr lang="nl-NL" dirty="0" smtClean="0"/>
            </a:br>
            <a:r>
              <a:rPr lang="nl-NL" dirty="0" smtClean="0"/>
              <a:t>1795 - 1813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1795 Fransen verdrijven stadhouder</a:t>
            </a:r>
          </a:p>
          <a:p>
            <a:r>
              <a:rPr lang="nl-NL" dirty="0" smtClean="0"/>
              <a:t>Nederlandse </a:t>
            </a:r>
            <a:r>
              <a:rPr lang="nl-NL" dirty="0" smtClean="0"/>
              <a:t>Patriotten </a:t>
            </a:r>
            <a:r>
              <a:rPr lang="nl-NL" dirty="0" smtClean="0"/>
              <a:t>aan de macht  </a:t>
            </a:r>
            <a:r>
              <a:rPr lang="nl-NL" dirty="0" smtClean="0">
                <a:sym typeface="Wingdings" pitchFamily="2" charset="2"/>
              </a:rPr>
              <a:t></a:t>
            </a:r>
          </a:p>
          <a:p>
            <a:r>
              <a:rPr lang="nl-NL" dirty="0" smtClean="0">
                <a:sym typeface="Wingdings" pitchFamily="2" charset="2"/>
              </a:rPr>
              <a:t>NL een democratie met grondwet  </a:t>
            </a:r>
          </a:p>
          <a:p>
            <a:r>
              <a:rPr lang="nl-NL" dirty="0" smtClean="0">
                <a:sym typeface="Wingdings" pitchFamily="2" charset="2"/>
              </a:rPr>
              <a:t>Einde democratie door Napoleon</a:t>
            </a:r>
          </a:p>
          <a:p>
            <a:r>
              <a:rPr lang="nl-NL" dirty="0" smtClean="0">
                <a:sym typeface="Wingdings" pitchFamily="2" charset="2"/>
              </a:rPr>
              <a:t>1806 – 1810 	Koninkrijk Holland olv broer van Napoleon = Lodewijk Napoleon</a:t>
            </a:r>
          </a:p>
          <a:p>
            <a:r>
              <a:rPr lang="nl-NL" dirty="0" smtClean="0">
                <a:sym typeface="Wingdings" pitchFamily="2" charset="2"/>
              </a:rPr>
              <a:t>1810-1813 	NL = Franse provincie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31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1.1</a:t>
            </a:r>
            <a:br>
              <a:rPr lang="nl-NL" dirty="0" smtClean="0"/>
            </a:br>
            <a:r>
              <a:rPr lang="nl-NL" dirty="0" smtClean="0"/>
              <a:t>Koning </a:t>
            </a:r>
            <a:r>
              <a:rPr lang="nl-NL" dirty="0" smtClean="0"/>
              <a:t>Willem 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Taken vastgelegd in grondwet  </a:t>
            </a:r>
            <a:r>
              <a:rPr lang="nl-NL" dirty="0" smtClean="0">
                <a:sym typeface="Wingdings" pitchFamily="2" charset="2"/>
              </a:rPr>
              <a:t></a:t>
            </a:r>
          </a:p>
          <a:p>
            <a:r>
              <a:rPr lang="nl-NL" dirty="0" smtClean="0">
                <a:sym typeface="Wingdings" pitchFamily="2" charset="2"/>
              </a:rPr>
              <a:t>NL = constitutionele </a:t>
            </a:r>
            <a:r>
              <a:rPr lang="nl-NL" dirty="0" smtClean="0">
                <a:sym typeface="Wingdings" pitchFamily="2" charset="2"/>
              </a:rPr>
              <a:t>monarchie</a:t>
            </a:r>
          </a:p>
          <a:p>
            <a:endParaRPr lang="nl-NL" dirty="0" smtClean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Koning b</a:t>
            </a:r>
            <a:r>
              <a:rPr lang="nl-NL" dirty="0" smtClean="0"/>
              <a:t>enoemt </a:t>
            </a:r>
            <a:r>
              <a:rPr lang="nl-NL" dirty="0" smtClean="0"/>
              <a:t>leden van de 1</a:t>
            </a:r>
            <a:r>
              <a:rPr lang="nl-NL" baseline="30000" dirty="0" smtClean="0"/>
              <a:t>e</a:t>
            </a:r>
            <a:r>
              <a:rPr lang="nl-NL" dirty="0" smtClean="0"/>
              <a:t> Kamer</a:t>
            </a:r>
          </a:p>
          <a:p>
            <a:r>
              <a:rPr lang="nl-NL" dirty="0" smtClean="0"/>
              <a:t>Leden 2</a:t>
            </a:r>
            <a:r>
              <a:rPr lang="nl-NL" baseline="30000" dirty="0" smtClean="0"/>
              <a:t>e</a:t>
            </a:r>
            <a:r>
              <a:rPr lang="nl-NL" dirty="0" smtClean="0"/>
              <a:t> kamer benoemd door Provinciale Staten </a:t>
            </a:r>
            <a:r>
              <a:rPr lang="nl-NL" dirty="0" smtClean="0">
                <a:sym typeface="Wingdings" pitchFamily="2" charset="2"/>
              </a:rPr>
              <a:t></a:t>
            </a:r>
          </a:p>
          <a:p>
            <a:r>
              <a:rPr lang="nl-NL" dirty="0" smtClean="0">
                <a:sym typeface="Wingdings" pitchFamily="2" charset="2"/>
              </a:rPr>
              <a:t>Benoemd door rijke bestuurders uit steden en dorpen</a:t>
            </a:r>
          </a:p>
          <a:p>
            <a:endParaRPr lang="nl-NL" dirty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1</a:t>
            </a:r>
            <a:r>
              <a:rPr lang="nl-NL" baseline="30000" dirty="0" smtClean="0">
                <a:sym typeface="Wingdings" pitchFamily="2" charset="2"/>
              </a:rPr>
              <a:t>e</a:t>
            </a:r>
            <a:r>
              <a:rPr lang="nl-NL" dirty="0" smtClean="0">
                <a:sym typeface="Wingdings" pitchFamily="2" charset="2"/>
              </a:rPr>
              <a:t> en 2</a:t>
            </a:r>
            <a:r>
              <a:rPr lang="nl-NL" baseline="30000" dirty="0" smtClean="0">
                <a:sym typeface="Wingdings" pitchFamily="2" charset="2"/>
              </a:rPr>
              <a:t>e</a:t>
            </a:r>
            <a:r>
              <a:rPr lang="nl-NL" dirty="0" smtClean="0">
                <a:sym typeface="Wingdings" pitchFamily="2" charset="2"/>
              </a:rPr>
              <a:t> kamer = parlement  </a:t>
            </a:r>
          </a:p>
          <a:p>
            <a:r>
              <a:rPr lang="nl-NL" dirty="0" smtClean="0">
                <a:sym typeface="Wingdings" pitchFamily="2" charset="2"/>
              </a:rPr>
              <a:t>Maar dus geen volksvertegenwoordiging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1025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1.1  Overige taken Willem 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Benoemt en ontslaat ministers</a:t>
            </a:r>
          </a:p>
          <a:p>
            <a:r>
              <a:rPr lang="nl-NL" dirty="0" smtClean="0"/>
              <a:t>Geeft opdracht om wetten uit te voeren m.b.v. ministers</a:t>
            </a:r>
          </a:p>
          <a:p>
            <a:r>
              <a:rPr lang="nl-NL" dirty="0" smtClean="0"/>
              <a:t>Regeert bij Koninklijk Besluit, waardoor hij niets met 2</a:t>
            </a:r>
            <a:r>
              <a:rPr lang="nl-NL" baseline="30000" dirty="0" smtClean="0"/>
              <a:t>e</a:t>
            </a:r>
            <a:r>
              <a:rPr lang="nl-NL" dirty="0" smtClean="0"/>
              <a:t> Kamer te maken heeft  </a:t>
            </a:r>
            <a:r>
              <a:rPr lang="nl-NL" dirty="0" smtClean="0">
                <a:sym typeface="Wingdings" pitchFamily="2" charset="2"/>
              </a:rPr>
              <a:t></a:t>
            </a:r>
          </a:p>
          <a:p>
            <a:r>
              <a:rPr lang="nl-NL" dirty="0" smtClean="0">
                <a:sym typeface="Wingdings" pitchFamily="2" charset="2"/>
              </a:rPr>
              <a:t>2</a:t>
            </a:r>
            <a:r>
              <a:rPr lang="nl-NL" baseline="30000" dirty="0" smtClean="0">
                <a:sym typeface="Wingdings" pitchFamily="2" charset="2"/>
              </a:rPr>
              <a:t>e</a:t>
            </a:r>
            <a:r>
              <a:rPr lang="nl-NL" dirty="0" smtClean="0">
                <a:sym typeface="Wingdings" pitchFamily="2" charset="2"/>
              </a:rPr>
              <a:t> kamer had weinig macht  </a:t>
            </a:r>
          </a:p>
          <a:p>
            <a:r>
              <a:rPr lang="nl-NL" dirty="0" smtClean="0">
                <a:sym typeface="Wingdings" pitchFamily="2" charset="2"/>
              </a:rPr>
              <a:t>Geen invloed op uitgaven door koning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9581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1.1  Liberaal verzet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Liberaal verzet tegen almacht koning</a:t>
            </a:r>
          </a:p>
          <a:p>
            <a:r>
              <a:rPr lang="nl-NL" dirty="0" smtClean="0"/>
              <a:t>Liberale eisen:</a:t>
            </a:r>
          </a:p>
          <a:p>
            <a:r>
              <a:rPr lang="nl-NL" dirty="0" smtClean="0"/>
              <a:t>Burgerlijke vrijheden</a:t>
            </a:r>
          </a:p>
          <a:p>
            <a:r>
              <a:rPr lang="nl-NL" dirty="0" smtClean="0"/>
              <a:t>Economische vrijheden</a:t>
            </a:r>
          </a:p>
          <a:p>
            <a:r>
              <a:rPr lang="nl-NL" dirty="0" smtClean="0"/>
              <a:t>Censuskiesrecht voor parlement  </a:t>
            </a:r>
            <a:r>
              <a:rPr lang="nl-NL" dirty="0" smtClean="0">
                <a:sym typeface="Wingdings" pitchFamily="2" charset="2"/>
              </a:rPr>
              <a:t></a:t>
            </a:r>
          </a:p>
          <a:p>
            <a:r>
              <a:rPr lang="nl-NL" dirty="0" smtClean="0">
                <a:sym typeface="Wingdings" pitchFamily="2" charset="2"/>
              </a:rPr>
              <a:t>Moest regering kunnen controleren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247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1.1  Grondwet </a:t>
            </a:r>
            <a:r>
              <a:rPr lang="nl-NL" dirty="0" smtClean="0"/>
              <a:t>van 1839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Reden = België zelfstandig</a:t>
            </a:r>
          </a:p>
          <a:p>
            <a:r>
              <a:rPr lang="nl-NL" dirty="0" smtClean="0"/>
              <a:t>Contraseign = ook ministers moeten 				            nieuwe wet ondertekenen  </a:t>
            </a:r>
            <a:r>
              <a:rPr lang="nl-NL" dirty="0" smtClean="0">
                <a:sym typeface="Wingdings" pitchFamily="2" charset="2"/>
              </a:rPr>
              <a:t></a:t>
            </a:r>
            <a:endParaRPr lang="nl-NL" dirty="0" smtClean="0"/>
          </a:p>
          <a:p>
            <a:r>
              <a:rPr lang="nl-NL" dirty="0" smtClean="0"/>
              <a:t>Beperking macht koning </a:t>
            </a:r>
          </a:p>
          <a:p>
            <a:r>
              <a:rPr lang="nl-NL" dirty="0" smtClean="0"/>
              <a:t>Parlement wat meer zeggenschap over financiën</a:t>
            </a:r>
          </a:p>
          <a:p>
            <a:r>
              <a:rPr lang="nl-NL" dirty="0" smtClean="0"/>
              <a:t>Liberalen </a:t>
            </a:r>
            <a:r>
              <a:rPr lang="nl-NL" dirty="0" smtClean="0"/>
              <a:t>ontevreden  </a:t>
            </a:r>
            <a:r>
              <a:rPr lang="nl-NL" dirty="0" smtClean="0">
                <a:sym typeface="Wingdings" pitchFamily="2" charset="2"/>
              </a:rPr>
              <a:t> </a:t>
            </a:r>
            <a:r>
              <a:rPr lang="nl-NL" dirty="0" smtClean="0"/>
              <a:t> </a:t>
            </a:r>
            <a:r>
              <a:rPr lang="nl-NL" dirty="0" smtClean="0"/>
              <a:t>geen kiesrecht</a:t>
            </a:r>
          </a:p>
          <a:p>
            <a:endParaRPr lang="nl-NL" dirty="0" smtClean="0"/>
          </a:p>
          <a:p>
            <a:r>
              <a:rPr lang="nl-NL" dirty="0" smtClean="0"/>
              <a:t>Nieuwe </a:t>
            </a:r>
            <a:r>
              <a:rPr lang="nl-NL" dirty="0" smtClean="0"/>
              <a:t>wet reden voor Willem I om af te treden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1207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1.2  1848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NL" dirty="0" smtClean="0"/>
              <a:t>Overal in Europa revoluties door hogere burgerij, die politieke macht willen.</a:t>
            </a:r>
          </a:p>
          <a:p>
            <a:pPr>
              <a:lnSpc>
                <a:spcPct val="90000"/>
              </a:lnSpc>
              <a:buNone/>
            </a:pPr>
            <a:endParaRPr lang="nl-NL" dirty="0" smtClean="0"/>
          </a:p>
          <a:p>
            <a:pPr>
              <a:lnSpc>
                <a:spcPct val="90000"/>
              </a:lnSpc>
            </a:pPr>
            <a:r>
              <a:rPr lang="nl-NL" dirty="0" smtClean="0"/>
              <a:t>Willem II geeft opdracht voor nieuwe grondwet</a:t>
            </a:r>
          </a:p>
          <a:p>
            <a:pPr>
              <a:lnSpc>
                <a:spcPct val="90000"/>
              </a:lnSpc>
            </a:pPr>
            <a:endParaRPr lang="nl-NL" dirty="0" smtClean="0"/>
          </a:p>
          <a:p>
            <a:pPr>
              <a:lnSpc>
                <a:spcPct val="90000"/>
              </a:lnSpc>
            </a:pPr>
            <a:r>
              <a:rPr lang="nl-NL" dirty="0" smtClean="0"/>
              <a:t>Reden = Willem II wil revolutie in NL 				voorkomen en deel macht 				behouden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9951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1.2  Grondwet 1848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nl-NL" dirty="0" smtClean="0"/>
              <a:t>Liberaal karakter (Thorbecke):</a:t>
            </a:r>
          </a:p>
          <a:p>
            <a:pPr>
              <a:lnSpc>
                <a:spcPct val="90000"/>
              </a:lnSpc>
              <a:buNone/>
            </a:pPr>
            <a:endParaRPr lang="nl-NL" dirty="0" smtClean="0"/>
          </a:p>
          <a:p>
            <a:pPr>
              <a:lnSpc>
                <a:spcPct val="90000"/>
              </a:lnSpc>
            </a:pPr>
            <a:r>
              <a:rPr lang="nl-NL" dirty="0" smtClean="0"/>
              <a:t>Vrijheidsrechten</a:t>
            </a:r>
          </a:p>
          <a:p>
            <a:pPr>
              <a:lnSpc>
                <a:spcPct val="90000"/>
              </a:lnSpc>
            </a:pPr>
            <a:r>
              <a:rPr lang="nl-NL" dirty="0" smtClean="0"/>
              <a:t>Censuskiesrecht = alleen mensen die bepaald bedrag aan belasting betalen mogen stemmen  </a:t>
            </a:r>
            <a:r>
              <a:rPr lang="nl-NL" dirty="0" smtClean="0">
                <a:sym typeface="Wingdings" pitchFamily="2" charset="2"/>
              </a:rPr>
              <a:t></a:t>
            </a:r>
          </a:p>
          <a:p>
            <a:pPr>
              <a:lnSpc>
                <a:spcPct val="90000"/>
              </a:lnSpc>
            </a:pPr>
            <a:r>
              <a:rPr lang="nl-NL" dirty="0" smtClean="0">
                <a:sym typeface="Wingdings" pitchFamily="2" charset="2"/>
              </a:rPr>
              <a:t>Want zij hebben door hun rijkdom bewezen slim en zelfstandig te zijn</a:t>
            </a:r>
            <a:endParaRPr lang="nl-NL" dirty="0" smtClean="0"/>
          </a:p>
          <a:p>
            <a:pPr>
              <a:lnSpc>
                <a:spcPct val="90000"/>
              </a:lnSpc>
            </a:pPr>
            <a:endParaRPr lang="nl-NL" dirty="0" smtClean="0"/>
          </a:p>
          <a:p>
            <a:pPr>
              <a:lnSpc>
                <a:spcPct val="90000"/>
              </a:lnSpc>
            </a:pPr>
            <a:r>
              <a:rPr lang="nl-NL" dirty="0" smtClean="0"/>
              <a:t>Koning verliest macht door:</a:t>
            </a:r>
          </a:p>
          <a:p>
            <a:pPr>
              <a:lnSpc>
                <a:spcPct val="90000"/>
              </a:lnSpc>
            </a:pPr>
            <a:r>
              <a:rPr lang="nl-NL" dirty="0" smtClean="0"/>
              <a:t>Verkiezing 1</a:t>
            </a:r>
            <a:r>
              <a:rPr lang="nl-NL" baseline="30000" dirty="0" smtClean="0"/>
              <a:t>e</a:t>
            </a:r>
            <a:r>
              <a:rPr lang="nl-NL" dirty="0" smtClean="0"/>
              <a:t> kamer door Provinciale Staten</a:t>
            </a:r>
          </a:p>
          <a:p>
            <a:pPr>
              <a:lnSpc>
                <a:spcPct val="90000"/>
              </a:lnSpc>
            </a:pPr>
            <a:r>
              <a:rPr lang="nl-NL" dirty="0" smtClean="0"/>
              <a:t>Ministeri</a:t>
            </a:r>
            <a:r>
              <a:rPr lang="nl-NL" dirty="0" smtClean="0">
                <a:cs typeface="Arial" charset="0"/>
              </a:rPr>
              <a:t>ë</a:t>
            </a:r>
            <a:r>
              <a:rPr lang="nl-NL" dirty="0" smtClean="0"/>
              <a:t>le verantwoordelijkheid</a:t>
            </a:r>
          </a:p>
          <a:p>
            <a:pPr>
              <a:lnSpc>
                <a:spcPct val="90000"/>
              </a:lnSpc>
            </a:pPr>
            <a:endParaRPr lang="nl-NL" dirty="0" smtClean="0"/>
          </a:p>
          <a:p>
            <a:pPr>
              <a:lnSpc>
                <a:spcPct val="90000"/>
              </a:lnSpc>
            </a:pPr>
            <a:r>
              <a:rPr lang="nl-NL" dirty="0" smtClean="0"/>
              <a:t>In grondwet staan belangrijkste rechten en plichten van het volk en de spelregels van ons bestuur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53828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683</Words>
  <Application>Microsoft Office PowerPoint</Application>
  <PresentationFormat>Diavoorstelling (4:3)</PresentationFormat>
  <Paragraphs>163</Paragraphs>
  <Slides>22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3" baseType="lpstr">
      <vt:lpstr>Kantoorthema</vt:lpstr>
      <vt:lpstr>Het Koninkrijk der Nederlanden</vt:lpstr>
      <vt:lpstr>1.1 De Republiek</vt:lpstr>
      <vt:lpstr>1.1  Franse Tijd 1795 - 1813</vt:lpstr>
      <vt:lpstr>1.1 Koning Willem I</vt:lpstr>
      <vt:lpstr>1.1  Overige taken Willem I</vt:lpstr>
      <vt:lpstr>1.1  Liberaal verzet</vt:lpstr>
      <vt:lpstr>1.1  Grondwet van 1839</vt:lpstr>
      <vt:lpstr>1.2  1848</vt:lpstr>
      <vt:lpstr>1.2  Grondwet 1848</vt:lpstr>
      <vt:lpstr>1.2  NL bestuur 1848</vt:lpstr>
      <vt:lpstr>1.2  Ministeriële verantwoordelijkheid 1848</vt:lpstr>
      <vt:lpstr>  1.2  1848  wetgevende taak  1e en 2e kamer </vt:lpstr>
      <vt:lpstr>1.2  1848  controlerende  taak  1e en 2e kamer</vt:lpstr>
      <vt:lpstr>         1.2  1848       Grondrechten in de grondwet</vt:lpstr>
      <vt:lpstr> 1.2  1848 Scheiding van kerk en staat </vt:lpstr>
      <vt:lpstr>1.3  1848 Nederland = rechtsstaat</vt:lpstr>
      <vt:lpstr>1.3 Burgers in conflict met de overheid</vt:lpstr>
      <vt:lpstr>1.3  Burgers tegen de overheid</vt:lpstr>
      <vt:lpstr>1.3  De Rechtszaak</vt:lpstr>
      <vt:lpstr>1.3  De Rechtszaak</vt:lpstr>
      <vt:lpstr> 1.3  Sociale grondrechten 1983 </vt:lpstr>
      <vt:lpstr>1.3  Referendum 2001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Koninkrijk der Nederlanden</dc:title>
  <dc:creator>ottj</dc:creator>
  <cp:lastModifiedBy>ottj</cp:lastModifiedBy>
  <cp:revision>9</cp:revision>
  <dcterms:created xsi:type="dcterms:W3CDTF">2013-02-05T10:59:40Z</dcterms:created>
  <dcterms:modified xsi:type="dcterms:W3CDTF">2013-02-05T13:32:23Z</dcterms:modified>
</cp:coreProperties>
</file>